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7"/>
  </p:notesMasterIdLst>
  <p:sldIdLst>
    <p:sldId id="261" r:id="rId2"/>
    <p:sldId id="262" r:id="rId3"/>
    <p:sldId id="265" r:id="rId4"/>
    <p:sldId id="275" r:id="rId5"/>
    <p:sldId id="285" r:id="rId6"/>
    <p:sldId id="267" r:id="rId7"/>
    <p:sldId id="286" r:id="rId8"/>
    <p:sldId id="287" r:id="rId9"/>
    <p:sldId id="296" r:id="rId10"/>
    <p:sldId id="289" r:id="rId11"/>
    <p:sldId id="297" r:id="rId12"/>
    <p:sldId id="288" r:id="rId13"/>
    <p:sldId id="295" r:id="rId14"/>
    <p:sldId id="269" r:id="rId15"/>
    <p:sldId id="299" r:id="rId16"/>
  </p:sldIdLst>
  <p:sldSz cx="9144000" cy="5143500" type="screen16x9"/>
  <p:notesSz cx="6797675" cy="9926638"/>
  <p:embeddedFontLst>
    <p:embeddedFont>
      <p:font typeface="IBM Plex Sans" panose="020B0604020202020204" charset="0"/>
      <p:regular r:id="rId18"/>
      <p:bold r:id="rId19"/>
      <p:italic r:id="rId20"/>
      <p:boldItalic r:id="rId21"/>
    </p:embeddedFont>
    <p:embeddedFont>
      <p:font typeface="IBM Plex Sans SemiBold" panose="020B0604020202020204" charset="0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53" roundtripDataSignature="AMtx7mij50R2kKbfBlmwODO5wHKSIGQT8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4D4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3" d="100"/>
          <a:sy n="143" d="100"/>
        </p:scale>
        <p:origin x="684" y="11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3" Type="http://customschemas.google.com/relationships/presentationmetadata" Target="meta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56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1" name="Google Shape;141;p7:notes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/>
              <a:t>Иллюстрацию меняем на релевантную теме урока!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5" name="Google Shape;315;p19:notes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708975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5" name="Google Shape;315;p19:notes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081056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5" name="Google Shape;315;p19:notes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802949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5" name="Google Shape;185;p12:notes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29381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1" name="Google Shape;191;p13:notes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1" name="Google Shape;141;p7:notes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/>
              <a:t>Иллюстрацию меняем на релевантную теме урока!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290826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8" name="Google Shape;148;p8:notes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/>
              <a:t>Стандартный слайд знакомства. Не меняем его, меняем текст в нем. 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7" name="Google Shape;167;p9:notes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5" name="Google Shape;315;p19:notes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5" name="Google Shape;315;p19:notes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629481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9" name="Google Shape;179;p11:notes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5" name="Google Shape;315;p19:notes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998033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5" name="Google Shape;315;p19:notes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751616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5" name="Google Shape;315;p19:notes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993972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Титульный слайд (фиолетовый фон)">
  <p:cSld name="1_Title slide 5_2_1">
    <p:bg>
      <p:bgPr>
        <a:solidFill>
          <a:srgbClr val="252525"/>
        </a:soli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1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3" name="Google Shape;13;p31"/>
          <p:cNvSpPr txBox="1">
            <a:spLocks noGrp="1"/>
          </p:cNvSpPr>
          <p:nvPr>
            <p:ph type="subTitle" idx="1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4" name="Google Shape;14;p3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40000" y="360000"/>
            <a:ext cx="1611100" cy="2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31"/>
          <p:cNvSpPr/>
          <p:nvPr/>
        </p:nvSpPr>
        <p:spPr>
          <a:xfrm>
            <a:off x="4979150" y="0"/>
            <a:ext cx="41649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Карточка преподавателя">
  <p:cSld name="1_Title slide 5_2_1_2_1_1_1">
    <p:bg>
      <p:bgPr>
        <a:solidFill>
          <a:schemeClr val="lt1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2"/>
          <p:cNvSpPr txBox="1">
            <a:spLocks noGrp="1"/>
          </p:cNvSpPr>
          <p:nvPr>
            <p:ph type="title"/>
          </p:nvPr>
        </p:nvSpPr>
        <p:spPr>
          <a:xfrm>
            <a:off x="3805200" y="7200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sz="2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8" name="Google Shape;18;p32"/>
          <p:cNvSpPr txBox="1">
            <a:spLocks noGrp="1"/>
          </p:cNvSpPr>
          <p:nvPr>
            <p:ph type="subTitle" idx="1"/>
          </p:nvPr>
        </p:nvSpPr>
        <p:spPr>
          <a:xfrm>
            <a:off x="3805200" y="1122600"/>
            <a:ext cx="47988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" name="Google Shape;19;p32"/>
          <p:cNvSpPr txBox="1">
            <a:spLocks noGrp="1"/>
          </p:cNvSpPr>
          <p:nvPr>
            <p:ph type="subTitle" idx="2"/>
          </p:nvPr>
        </p:nvSpPr>
        <p:spPr>
          <a:xfrm>
            <a:off x="3805200" y="15987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" name="Google Shape;20;p32"/>
          <p:cNvSpPr txBox="1">
            <a:spLocks noGrp="1"/>
          </p:cNvSpPr>
          <p:nvPr>
            <p:ph type="body" idx="3"/>
          </p:nvPr>
        </p:nvSpPr>
        <p:spPr>
          <a:xfrm>
            <a:off x="3805200" y="2275800"/>
            <a:ext cx="3996300" cy="22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21" name="Google Shape;21;p3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32"/>
          <p:cNvSpPr txBox="1">
            <a:spLocks noGrp="1"/>
          </p:cNvSpPr>
          <p:nvPr>
            <p:ph type="subTitle" idx="4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Заголовок + абзац">
  <p:cSld name="1_Title slide 5_2_1_4_1">
    <p:bg>
      <p:bgPr>
        <a:solidFill>
          <a:schemeClr val="lt1"/>
        </a:solid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3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25" name="Google Shape;25;p33"/>
          <p:cNvSpPr txBox="1">
            <a:spLocks noGrp="1"/>
          </p:cNvSpPr>
          <p:nvPr>
            <p:ph type="subTitle" idx="1"/>
          </p:nvPr>
        </p:nvSpPr>
        <p:spPr>
          <a:xfrm>
            <a:off x="540000" y="126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" name="Google Shape;26;p33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27" name="Google Shape;27;p3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Пустой слайд (бежевый фон справа)">
  <p:cSld name="1_Title slide 5_2_1_12_1_1">
    <p:bg>
      <p:bgPr>
        <a:solidFill>
          <a:schemeClr val="lt1"/>
        </a:solid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42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42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4032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04" name="Google Shape;104;p4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62" r:id="rId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7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3852000" cy="322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ru" sz="3000" dirty="0"/>
              <a:t>Создание аналитического дашборда по контекстной рекламе для медицинского центра в Power BI</a:t>
            </a:r>
            <a:endParaRPr sz="3000" dirty="0"/>
          </a:p>
        </p:txBody>
      </p:sp>
      <p:sp>
        <p:nvSpPr>
          <p:cNvPr id="144" name="Google Shape;144;p7"/>
          <p:cNvSpPr txBox="1">
            <a:spLocks noGrp="1"/>
          </p:cNvSpPr>
          <p:nvPr>
            <p:ph type="subTitle" idx="1"/>
          </p:nvPr>
        </p:nvSpPr>
        <p:spPr>
          <a:xfrm>
            <a:off x="540000" y="3272200"/>
            <a:ext cx="3852000" cy="12618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endParaRPr lang="ru" dirty="0">
              <a:solidFill>
                <a:schemeClr val="accent2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endParaRPr lang="ru" dirty="0">
              <a:solidFill>
                <a:schemeClr val="accent2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endParaRPr lang="ru" dirty="0">
              <a:solidFill>
                <a:schemeClr val="accent2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endParaRPr lang="ru" dirty="0">
              <a:solidFill>
                <a:schemeClr val="accent2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endParaRPr lang="ru" dirty="0">
              <a:solidFill>
                <a:schemeClr val="accent2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ru" dirty="0">
                <a:solidFill>
                  <a:schemeClr val="accent2"/>
                </a:solidFill>
              </a:rPr>
              <a:t>Аналитика</a:t>
            </a:r>
            <a:br>
              <a:rPr lang="ru" dirty="0">
                <a:solidFill>
                  <a:schemeClr val="accent2"/>
                </a:solidFill>
              </a:rPr>
            </a:br>
            <a:endParaRPr sz="1000" dirty="0"/>
          </a:p>
        </p:txBody>
      </p:sp>
      <p:sp>
        <p:nvSpPr>
          <p:cNvPr id="145" name="Google Shape;145;p7"/>
          <p:cNvSpPr/>
          <p:nvPr/>
        </p:nvSpPr>
        <p:spPr>
          <a:xfrm>
            <a:off x="4452075" y="1148025"/>
            <a:ext cx="3964500" cy="31770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" sz="14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IBM Plex Sans"/>
                <a:ea typeface="IBM Plex Sans"/>
                <a:cs typeface="IBM Plex Sans"/>
                <a:sym typeface="IBM Plex Sans"/>
              </a:rPr>
              <a:t>место для иллюстрации</a:t>
            </a:r>
            <a:endParaRPr sz="1400" b="0" i="0" u="none" strike="noStrike" cap="none" dirty="0">
              <a:solidFill>
                <a:srgbClr val="000000"/>
              </a:solidFill>
              <a:highlight>
                <a:srgbClr val="FFFF00"/>
              </a:highlight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7079846-DAD8-4974-9C3C-BF2794A404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2075" y="1633309"/>
            <a:ext cx="3964500" cy="216295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19"/>
          <p:cNvSpPr txBox="1">
            <a:spLocks noGrp="1"/>
          </p:cNvSpPr>
          <p:nvPr>
            <p:ph type="subTitle" idx="1"/>
          </p:nvPr>
        </p:nvSpPr>
        <p:spPr>
          <a:xfrm>
            <a:off x="540000" y="1138066"/>
            <a:ext cx="8064000" cy="3361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just">
              <a:lnSpc>
                <a:spcPct val="115000"/>
              </a:lnSpc>
              <a:buClr>
                <a:schemeClr val="dk1"/>
              </a:buClr>
              <a:buSzPts val="1100"/>
            </a:pPr>
            <a:endParaRPr lang="ru-RU" dirty="0"/>
          </a:p>
          <a:p>
            <a:pPr algn="just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ru-RU" dirty="0"/>
              <a:t>Для визуализации данных были использованы гистограмма и кольцевой график. Кроме того, для сравнения плана и факта была использована нестандартная диаграмма - "</a:t>
            </a:r>
            <a:r>
              <a:rPr lang="ru-RU" dirty="0" err="1"/>
              <a:t>Bullet</a:t>
            </a:r>
            <a:r>
              <a:rPr lang="ru-RU" dirty="0"/>
              <a:t> </a:t>
            </a:r>
            <a:r>
              <a:rPr lang="ru-RU" dirty="0" err="1"/>
              <a:t>Chart</a:t>
            </a:r>
            <a:r>
              <a:rPr lang="ru-RU" dirty="0"/>
              <a:t>« от OKVIZ. Данная диаграмма не включена в стандартный набор визуализаций </a:t>
            </a:r>
            <a:r>
              <a:rPr lang="ru-RU" dirty="0" err="1"/>
              <a:t>Power</a:t>
            </a:r>
            <a:r>
              <a:rPr lang="ru-RU" dirty="0"/>
              <a:t> BI, она была установлена из галереи.</a:t>
            </a:r>
          </a:p>
        </p:txBody>
      </p:sp>
      <p:sp>
        <p:nvSpPr>
          <p:cNvPr id="318" name="Google Shape;318;p19"/>
          <p:cNvSpPr txBox="1">
            <a:spLocks noGrp="1"/>
          </p:cNvSpPr>
          <p:nvPr>
            <p:ph type="title"/>
          </p:nvPr>
        </p:nvSpPr>
        <p:spPr>
          <a:xfrm>
            <a:off x="539999" y="720000"/>
            <a:ext cx="8110619" cy="28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algn="ctr"/>
            <a:r>
              <a:rPr lang="ru-RU" dirty="0"/>
              <a:t>Второй уровень</a:t>
            </a:r>
            <a:endParaRPr lang="ru-RU" dirty="0">
              <a:solidFill>
                <a:schemeClr val="lt2"/>
              </a:solidFill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FEDF6F5-0A4C-481A-8979-F08496C998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999" y="2330049"/>
            <a:ext cx="3703081" cy="209345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4BD0631-DC3E-46F4-B676-3137613CBB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0922" y="2330049"/>
            <a:ext cx="3533941" cy="2145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2352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19"/>
          <p:cNvSpPr txBox="1">
            <a:spLocks noGrp="1"/>
          </p:cNvSpPr>
          <p:nvPr>
            <p:ph type="subTitle" idx="1"/>
          </p:nvPr>
        </p:nvSpPr>
        <p:spPr>
          <a:xfrm>
            <a:off x="540000" y="1138066"/>
            <a:ext cx="8064000" cy="3361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just">
              <a:lnSpc>
                <a:spcPct val="115000"/>
              </a:lnSpc>
              <a:buClr>
                <a:schemeClr val="dk1"/>
              </a:buClr>
              <a:buSzPts val="1100"/>
            </a:pPr>
            <a:endParaRPr lang="ru-RU" dirty="0"/>
          </a:p>
          <a:p>
            <a:pPr algn="just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ru-RU" dirty="0"/>
              <a:t>Включает в себя линейчатые диаграммы с подробной информацией по кампаниям и сводную таблицу в виде Матрицы, которая содержит все основные показатели эффективности контекстной рекламы.</a:t>
            </a:r>
          </a:p>
          <a:p>
            <a:pPr algn="just">
              <a:lnSpc>
                <a:spcPct val="115000"/>
              </a:lnSpc>
              <a:buClr>
                <a:schemeClr val="dk1"/>
              </a:buClr>
              <a:buSzPts val="1100"/>
            </a:pPr>
            <a:endParaRPr lang="ru-RU" dirty="0"/>
          </a:p>
        </p:txBody>
      </p:sp>
      <p:sp>
        <p:nvSpPr>
          <p:cNvPr id="318" name="Google Shape;318;p19"/>
          <p:cNvSpPr txBox="1">
            <a:spLocks noGrp="1"/>
          </p:cNvSpPr>
          <p:nvPr>
            <p:ph type="title"/>
          </p:nvPr>
        </p:nvSpPr>
        <p:spPr>
          <a:xfrm>
            <a:off x="539999" y="720000"/>
            <a:ext cx="8110619" cy="28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algn="ctr"/>
            <a:r>
              <a:rPr lang="ru-RU" dirty="0"/>
              <a:t>Третий уровень</a:t>
            </a:r>
            <a:endParaRPr lang="ru-RU" dirty="0">
              <a:solidFill>
                <a:schemeClr val="lt2"/>
              </a:solidFill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BD02B49-5854-4F85-A288-2CA1F12700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775" y="2183090"/>
            <a:ext cx="7661065" cy="1608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4639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19"/>
          <p:cNvSpPr txBox="1">
            <a:spLocks noGrp="1"/>
          </p:cNvSpPr>
          <p:nvPr>
            <p:ph type="subTitle" idx="1"/>
          </p:nvPr>
        </p:nvSpPr>
        <p:spPr>
          <a:xfrm>
            <a:off x="540000" y="1138066"/>
            <a:ext cx="8064000" cy="3361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 algn="just"/>
            <a:endParaRPr lang="ru-RU" dirty="0"/>
          </a:p>
          <a:p>
            <a:pPr lvl="0" algn="just"/>
            <a:r>
              <a:rPr lang="ru-RU" dirty="0"/>
              <a:t>Все визуализации доступны на одной странице благодаря использованию закладок с основными показателями. Визуальные элементы наложены друг на друга, их видимость настроена таким образом, чтобы они оставались на одном месте при переключении закладок.</a:t>
            </a:r>
          </a:p>
        </p:txBody>
      </p:sp>
      <p:sp>
        <p:nvSpPr>
          <p:cNvPr id="318" name="Google Shape;318;p19"/>
          <p:cNvSpPr txBox="1">
            <a:spLocks noGrp="1"/>
          </p:cNvSpPr>
          <p:nvPr>
            <p:ph type="title"/>
          </p:nvPr>
        </p:nvSpPr>
        <p:spPr>
          <a:xfrm>
            <a:off x="539999" y="720000"/>
            <a:ext cx="8110619" cy="28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lvl="0" algn="ctr"/>
            <a:r>
              <a:rPr lang="ru-RU" dirty="0"/>
              <a:t>Визуализация данных на одном листе</a:t>
            </a:r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D61DD7E-4BD8-4525-8DCF-9C204D3367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285762"/>
            <a:ext cx="8402782" cy="398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1612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2"/>
          <p:cNvSpPr txBox="1">
            <a:spLocks noGrp="1"/>
          </p:cNvSpPr>
          <p:nvPr>
            <p:ph type="subTitle" idx="1"/>
          </p:nvPr>
        </p:nvSpPr>
        <p:spPr>
          <a:xfrm>
            <a:off x="540000" y="1185061"/>
            <a:ext cx="5288478" cy="37965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 algn="just"/>
            <a:r>
              <a:rPr lang="ru-RU" b="1" dirty="0" err="1"/>
              <a:t>Дашборд</a:t>
            </a:r>
            <a:r>
              <a:rPr lang="ru-RU" b="1" dirty="0"/>
              <a:t> был успешно опубликован с автоматическим ежедневным обновлением данных</a:t>
            </a:r>
            <a:r>
              <a:rPr lang="ru-RU" dirty="0"/>
              <a:t>. </a:t>
            </a:r>
          </a:p>
          <a:p>
            <a:pPr lvl="0" algn="just"/>
            <a:r>
              <a:rPr lang="ru-RU" dirty="0"/>
              <a:t>Это значительно упростило работу аналитика, позволив ему быстрее и эффективнее анализировать результаты рекламы. Ранее на анализ уходило </a:t>
            </a:r>
            <a:r>
              <a:rPr lang="ru-RU" u="sng" dirty="0"/>
              <a:t>20 часов</a:t>
            </a:r>
            <a:r>
              <a:rPr lang="ru-RU" dirty="0"/>
              <a:t>, а сейчас это занимает всего </a:t>
            </a:r>
            <a:r>
              <a:rPr lang="ru-RU" u="sng" dirty="0"/>
              <a:t>3 часа</a:t>
            </a:r>
            <a:r>
              <a:rPr lang="ru-RU" dirty="0"/>
              <a:t>. </a:t>
            </a:r>
          </a:p>
          <a:p>
            <a:pPr lvl="0" algn="just"/>
            <a:endParaRPr lang="ru-RU" dirty="0"/>
          </a:p>
          <a:p>
            <a:pPr lvl="0" algn="just"/>
            <a:endParaRPr lang="ru-RU" dirty="0"/>
          </a:p>
          <a:p>
            <a:pPr lvl="0" algn="just"/>
            <a:r>
              <a:rPr lang="ru-RU" b="1" dirty="0"/>
              <a:t>Трудности: </a:t>
            </a:r>
          </a:p>
          <a:p>
            <a:pPr lvl="0" algn="just"/>
            <a:endParaRPr lang="ru-RU" dirty="0"/>
          </a:p>
          <a:p>
            <a:pPr lvl="0" algn="just"/>
            <a:r>
              <a:rPr lang="ru-RU" dirty="0"/>
              <a:t>1. Из-за того, что данные в таблицах были неуникальными, невозможно было связать таблицы между собой, так как это приводило бы к связи “многие ко многим” и искажению данных. Для решения этой проблемы были созданы Словари с уникальными значениями, с которыми в дальнейшем были связаны все таблицы.</a:t>
            </a:r>
          </a:p>
          <a:p>
            <a:pPr marL="228600" lvl="0" indent="-228600" algn="just">
              <a:buAutoNum type="arabicPeriod"/>
            </a:pPr>
            <a:endParaRPr lang="ru-RU" dirty="0"/>
          </a:p>
          <a:p>
            <a:pPr lvl="0" algn="just"/>
            <a:r>
              <a:rPr lang="ru-RU" dirty="0"/>
              <a:t>2. Расположить все листы на одном </a:t>
            </a:r>
            <a:r>
              <a:rPr lang="ru-RU" dirty="0" err="1"/>
              <a:t>дашборде</a:t>
            </a:r>
            <a:r>
              <a:rPr lang="ru-RU" dirty="0"/>
              <a:t> с помощью закладок, так как все визуальные элементы накладывались друг на друга, требовалось настроить их видимость таким образом, чтобы при переходе между закладками они оставались на своих местах.</a:t>
            </a:r>
          </a:p>
          <a:p>
            <a:pPr lvl="0" algn="just"/>
            <a:endParaRPr lang="en-US" dirty="0"/>
          </a:p>
        </p:txBody>
      </p:sp>
      <p:sp>
        <p:nvSpPr>
          <p:cNvPr id="188" name="Google Shape;188;p12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2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dirty="0">
                <a:solidFill>
                  <a:schemeClr val="dk1"/>
                </a:solidFill>
              </a:rPr>
              <a:t>Достигнутые цели</a:t>
            </a:r>
            <a:endParaRPr dirty="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53AB2007-FBED-4364-8406-AC06499E79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0311" y="1164962"/>
            <a:ext cx="2905590" cy="2420276"/>
          </a:xfrm>
          <a:prstGeom prst="rect">
            <a:avLst/>
          </a:prstGeom>
          <a:noFill/>
          <a:ln>
            <a:solidFill>
              <a:schemeClr val="bg2">
                <a:alpha val="94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9969799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3"/>
          <p:cNvSpPr txBox="1">
            <a:spLocks noGrp="1"/>
          </p:cNvSpPr>
          <p:nvPr>
            <p:ph type="subTitle" idx="1"/>
          </p:nvPr>
        </p:nvSpPr>
        <p:spPr>
          <a:xfrm>
            <a:off x="540000" y="1260000"/>
            <a:ext cx="6254169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 algn="just"/>
            <a:r>
              <a:rPr lang="en-US" dirty="0">
                <a:solidFill>
                  <a:schemeClr val="dk1"/>
                </a:solidFill>
              </a:rPr>
              <a:t>1) </a:t>
            </a:r>
            <a:r>
              <a:rPr lang="ru-RU" dirty="0">
                <a:solidFill>
                  <a:schemeClr val="dk1"/>
                </a:solidFill>
              </a:rPr>
              <a:t>Для более эффективного анализа контекстной рекламы можно настроить </a:t>
            </a:r>
            <a:r>
              <a:rPr lang="ru-RU" b="1" dirty="0">
                <a:solidFill>
                  <a:schemeClr val="dk1"/>
                </a:solidFill>
              </a:rPr>
              <a:t>автоматическую загрузку данных из счетчика </a:t>
            </a:r>
            <a:r>
              <a:rPr lang="ru-RU" b="1" dirty="0" err="1">
                <a:solidFill>
                  <a:schemeClr val="dk1"/>
                </a:solidFill>
              </a:rPr>
              <a:t>Яндекс.Метрика</a:t>
            </a:r>
            <a:r>
              <a:rPr lang="ru-RU" b="1" dirty="0">
                <a:solidFill>
                  <a:schemeClr val="dk1"/>
                </a:solidFill>
              </a:rPr>
              <a:t>.</a:t>
            </a:r>
            <a:r>
              <a:rPr lang="ru-RU" dirty="0">
                <a:solidFill>
                  <a:schemeClr val="dk1"/>
                </a:solidFill>
              </a:rPr>
              <a:t> и добавить следующие данные: Визиты, Доход, Количество покупок, Время на сайте и др. Это позволит через 3 месяца провести углубленный анализ контекстной рекламы и увеличить результативность ее управления.</a:t>
            </a:r>
            <a:endParaRPr lang="en-US" dirty="0">
              <a:solidFill>
                <a:schemeClr val="dk1"/>
              </a:solidFill>
            </a:endParaRPr>
          </a:p>
          <a:p>
            <a:pPr lvl="0" algn="just"/>
            <a:endParaRPr lang="ru-RU" dirty="0">
              <a:solidFill>
                <a:schemeClr val="dk1"/>
              </a:solidFill>
            </a:endParaRPr>
          </a:p>
          <a:p>
            <a:pPr lvl="0" algn="just"/>
            <a:endParaRPr lang="ru-RU" dirty="0">
              <a:solidFill>
                <a:schemeClr val="dk1"/>
              </a:solidFill>
            </a:endParaRPr>
          </a:p>
          <a:p>
            <a:pPr lvl="0" algn="just"/>
            <a:endParaRPr lang="ru-RU" dirty="0">
              <a:solidFill>
                <a:schemeClr val="dk1"/>
              </a:solidFill>
            </a:endParaRPr>
          </a:p>
          <a:p>
            <a:pPr lvl="0" algn="just"/>
            <a:endParaRPr lang="ru-RU" dirty="0">
              <a:solidFill>
                <a:schemeClr val="dk1"/>
              </a:solidFill>
            </a:endParaRPr>
          </a:p>
          <a:p>
            <a:pPr lvl="0" algn="just"/>
            <a:r>
              <a:rPr lang="ru-RU" dirty="0">
                <a:solidFill>
                  <a:schemeClr val="dk1"/>
                </a:solidFill>
              </a:rPr>
              <a:t>2) После этого можно применить алгоритмы машинного обучения для прогнозирования успешности контекстной рекламы. Например, использовать </a:t>
            </a:r>
            <a:r>
              <a:rPr lang="ru-RU" b="1" dirty="0">
                <a:solidFill>
                  <a:schemeClr val="dk1"/>
                </a:solidFill>
              </a:rPr>
              <a:t>регрессионные модели</a:t>
            </a:r>
            <a:r>
              <a:rPr lang="ru-RU" dirty="0">
                <a:solidFill>
                  <a:schemeClr val="dk1"/>
                </a:solidFill>
              </a:rPr>
              <a:t>, которые помогут определить, какие рекламные кампании будут наиболее эффективными. Это поможет медицинскому центру улучшить результаты своей рекламы и повысить ее эффективность.</a:t>
            </a:r>
            <a:endParaRPr lang="en-US" dirty="0">
              <a:solidFill>
                <a:schemeClr val="dk1"/>
              </a:solidFill>
            </a:endParaRPr>
          </a:p>
          <a:p>
            <a:pPr lvl="0" algn="just"/>
            <a:endParaRPr lang="en-US" dirty="0">
              <a:solidFill>
                <a:schemeClr val="dk1"/>
              </a:solidFill>
            </a:endParaRPr>
          </a:p>
          <a:p>
            <a:pPr lvl="0" algn="just"/>
            <a:endParaRPr lang="en-US" dirty="0">
              <a:solidFill>
                <a:schemeClr val="dk1"/>
              </a:solidFill>
            </a:endParaRPr>
          </a:p>
          <a:p>
            <a:pPr lvl="0"/>
            <a:endParaRPr lang="ru-RU" dirty="0">
              <a:solidFill>
                <a:schemeClr val="dk1"/>
              </a:solidFill>
            </a:endParaRPr>
          </a:p>
        </p:txBody>
      </p:sp>
      <p:sp>
        <p:nvSpPr>
          <p:cNvPr id="194" name="Google Shape;194;p13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2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dirty="0">
                <a:solidFill>
                  <a:schemeClr val="dk1"/>
                </a:solidFill>
              </a:rPr>
              <a:t>Идеи на будущее</a:t>
            </a:r>
            <a:endParaRPr dirty="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C446AB9-D0AF-401A-9F16-286EF65731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1967" y="2801475"/>
            <a:ext cx="1944130" cy="1296086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1E9EC59-4BA4-4836-B08D-D39F7104F1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5127" y="1196800"/>
            <a:ext cx="1940970" cy="1092489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7"/>
          <p:cNvSpPr txBox="1">
            <a:spLocks noGrp="1"/>
          </p:cNvSpPr>
          <p:nvPr>
            <p:ph type="title"/>
          </p:nvPr>
        </p:nvSpPr>
        <p:spPr>
          <a:xfrm>
            <a:off x="727424" y="710928"/>
            <a:ext cx="3664575" cy="24169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ru-RU" dirty="0"/>
              <a:t>Спасибо за внимание!</a:t>
            </a:r>
            <a:endParaRPr dirty="0"/>
          </a:p>
        </p:txBody>
      </p:sp>
      <p:sp>
        <p:nvSpPr>
          <p:cNvPr id="144" name="Google Shape;144;p7"/>
          <p:cNvSpPr txBox="1">
            <a:spLocks noGrp="1"/>
          </p:cNvSpPr>
          <p:nvPr>
            <p:ph type="subTitle" idx="1"/>
          </p:nvPr>
        </p:nvSpPr>
        <p:spPr>
          <a:xfrm>
            <a:off x="540000" y="3272200"/>
            <a:ext cx="3852000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endParaRPr sz="1000" dirty="0"/>
          </a:p>
        </p:txBody>
      </p:sp>
      <p:sp>
        <p:nvSpPr>
          <p:cNvPr id="145" name="Google Shape;145;p7"/>
          <p:cNvSpPr/>
          <p:nvPr/>
        </p:nvSpPr>
        <p:spPr>
          <a:xfrm>
            <a:off x="4452075" y="1148025"/>
            <a:ext cx="3964500" cy="31770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" sz="14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IBM Plex Sans"/>
                <a:ea typeface="IBM Plex Sans"/>
                <a:cs typeface="IBM Plex Sans"/>
                <a:sym typeface="IBM Plex Sans"/>
              </a:rPr>
              <a:t>место для иллюстрации</a:t>
            </a:r>
            <a:endParaRPr sz="1400" b="0" i="0" u="none" strike="noStrike" cap="none" dirty="0">
              <a:solidFill>
                <a:srgbClr val="000000"/>
              </a:solidFill>
              <a:highlight>
                <a:srgbClr val="FFFF00"/>
              </a:highlight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7079846-DAD8-4974-9C3C-BF2794A404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2075" y="1633309"/>
            <a:ext cx="3964500" cy="2162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1642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8"/>
          <p:cNvSpPr txBox="1">
            <a:spLocks noGrp="1"/>
          </p:cNvSpPr>
          <p:nvPr>
            <p:ph type="subTitle" idx="4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12700" marR="118110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ru" dirty="0"/>
              <a:t>Давайте знакомиться!</a:t>
            </a:r>
            <a:endParaRPr dirty="0"/>
          </a:p>
        </p:txBody>
      </p:sp>
      <p:sp>
        <p:nvSpPr>
          <p:cNvPr id="151" name="Google Shape;151;p8"/>
          <p:cNvSpPr txBox="1">
            <a:spLocks noGrp="1"/>
          </p:cNvSpPr>
          <p:nvPr>
            <p:ph type="title"/>
          </p:nvPr>
        </p:nvSpPr>
        <p:spPr>
          <a:xfrm>
            <a:off x="3805200" y="720000"/>
            <a:ext cx="4798800" cy="2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ru-RU" sz="1800" dirty="0">
                <a:solidFill>
                  <a:schemeClr val="dk1"/>
                </a:solidFill>
              </a:rPr>
              <a:t>Филатова </a:t>
            </a:r>
            <a:r>
              <a:rPr lang="ru-RU" sz="1800">
                <a:solidFill>
                  <a:schemeClr val="dk1"/>
                </a:solidFill>
              </a:rPr>
              <a:t>Юлия Валерьевна</a:t>
            </a:r>
            <a:endParaRPr sz="1800" dirty="0"/>
          </a:p>
        </p:txBody>
      </p:sp>
      <p:sp>
        <p:nvSpPr>
          <p:cNvPr id="152" name="Google Shape;152;p8"/>
          <p:cNvSpPr txBox="1">
            <a:spLocks noGrp="1"/>
          </p:cNvSpPr>
          <p:nvPr>
            <p:ph type="subTitle" idx="1"/>
          </p:nvPr>
        </p:nvSpPr>
        <p:spPr>
          <a:xfrm>
            <a:off x="3805200" y="1029150"/>
            <a:ext cx="4798800" cy="1769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115000"/>
              </a:lnSpc>
            </a:pPr>
            <a:r>
              <a:rPr lang="ru-RU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Аналитик больших данных. Цифровые профессии</a:t>
            </a: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ru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GeekBrains</a:t>
            </a: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2022</a:t>
            </a:r>
            <a:endParaRPr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53" name="Google Shape;153;p8"/>
          <p:cNvSpPr txBox="1">
            <a:spLocks noGrp="1"/>
          </p:cNvSpPr>
          <p:nvPr>
            <p:ph type="subTitle" idx="2"/>
          </p:nvPr>
        </p:nvSpPr>
        <p:spPr>
          <a:xfrm>
            <a:off x="3805199" y="1440000"/>
            <a:ext cx="4351830" cy="27648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" sz="1200" dirty="0">
                <a:solidFill>
                  <a:schemeClr val="dk1"/>
                </a:solidFill>
              </a:rPr>
              <a:t>Немного о себе:</a:t>
            </a:r>
            <a:endParaRPr sz="12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dirty="0">
              <a:solidFill>
                <a:schemeClr val="dk1"/>
              </a:solidFill>
            </a:endParaRPr>
          </a:p>
          <a:p>
            <a:pPr marL="374399" lvl="0" indent="-306599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💥"/>
            </a:pPr>
            <a:r>
              <a:rPr lang="ru-RU" sz="1200" dirty="0">
                <a:solidFill>
                  <a:schemeClr val="dk1"/>
                </a:solidFill>
              </a:rPr>
              <a:t>Живу в г. Королёв МО</a:t>
            </a:r>
            <a:endParaRPr lang="en-US" sz="1200" dirty="0">
              <a:solidFill>
                <a:schemeClr val="dk1"/>
              </a:solidFill>
            </a:endParaRPr>
          </a:p>
          <a:p>
            <a:pPr marL="374399" lvl="0" indent="-306599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💥"/>
            </a:pPr>
            <a:r>
              <a:rPr lang="ru-RU" sz="1200" dirty="0">
                <a:solidFill>
                  <a:schemeClr val="dk1"/>
                </a:solidFill>
              </a:rPr>
              <a:t>Люблю кататься на велосипеде, читать, заниматься йогой, путешествовать</a:t>
            </a:r>
            <a:endParaRPr lang="en-US" sz="1200" dirty="0">
              <a:solidFill>
                <a:schemeClr val="dk1"/>
              </a:solidFill>
            </a:endParaRPr>
          </a:p>
          <a:p>
            <a:pPr marL="374399" lvl="0" indent="-306599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💥"/>
            </a:pPr>
            <a:r>
              <a:rPr lang="ru-RU" sz="1200" dirty="0">
                <a:solidFill>
                  <a:schemeClr val="dk1"/>
                </a:solidFill>
              </a:rPr>
              <a:t>Имею высшее экономическое образование</a:t>
            </a:r>
            <a:endParaRPr lang="en-US" sz="1200" dirty="0">
              <a:solidFill>
                <a:schemeClr val="dk1"/>
              </a:solidFill>
            </a:endParaRPr>
          </a:p>
          <a:p>
            <a:pPr marL="374399" marR="241300" lvl="0" indent="-306599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💥"/>
            </a:pPr>
            <a:r>
              <a:rPr lang="ru-RU" sz="1200" dirty="0">
                <a:solidFill>
                  <a:schemeClr val="dk1"/>
                </a:solidFill>
              </a:rPr>
              <a:t>Разработала и внедрила аналитический отчет по контекстной рекламе в </a:t>
            </a:r>
            <a:r>
              <a:rPr lang="en-US" sz="1200" dirty="0">
                <a:solidFill>
                  <a:schemeClr val="dk1"/>
                </a:solidFill>
              </a:rPr>
              <a:t>Power BI </a:t>
            </a:r>
          </a:p>
          <a:p>
            <a:pPr marL="67800" marR="241300" lvl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</a:pPr>
            <a:endParaRPr lang="ru" sz="12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</a:pPr>
            <a:endParaRPr sz="1200" dirty="0">
              <a:solidFill>
                <a:schemeClr val="dk1"/>
              </a:solidFill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B613E1F-97E0-4EFC-B960-784145E251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073" y="720000"/>
            <a:ext cx="2939663" cy="36105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0" endPos="28000" dist="5000" dir="5400000" sy="-100000" algn="bl" rotWithShape="0"/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9"/>
          <p:cNvSpPr txBox="1">
            <a:spLocks noGrp="1"/>
          </p:cNvSpPr>
          <p:nvPr>
            <p:ph type="subTitle" idx="1"/>
          </p:nvPr>
        </p:nvSpPr>
        <p:spPr>
          <a:xfrm>
            <a:off x="586154" y="1279476"/>
            <a:ext cx="6275136" cy="29701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 algn="just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ru-RU" dirty="0">
                <a:solidFill>
                  <a:schemeClr val="dk1"/>
                </a:solidFill>
                <a:latin typeface="IBM Plex Sans" panose="020B0604020202020204" charset="0"/>
              </a:rPr>
              <a:t>В исследуемом мной медицинском центре была обнаружена проблема, связанная с анализом контекстной рекламы. Процесс анализа занимал у аналитика значительное количество времени - около 20 часов. Основное время уходило на сбор данных из различных систем аналитики, скачивание файлов и их объединение. В результате на тестирование гипотез и осуществление самого анализа времени практически не оставалось.</a:t>
            </a:r>
          </a:p>
          <a:p>
            <a:pPr lvl="0" algn="just">
              <a:lnSpc>
                <a:spcPct val="115000"/>
              </a:lnSpc>
              <a:buClr>
                <a:schemeClr val="dk1"/>
              </a:buClr>
              <a:buSzPts val="1100"/>
            </a:pPr>
            <a:endParaRPr lang="ru-RU" dirty="0">
              <a:solidFill>
                <a:schemeClr val="dk1"/>
              </a:solidFill>
              <a:latin typeface="IBM Plex Sans" panose="020B0604020202020204" charset="0"/>
            </a:endParaRPr>
          </a:p>
          <a:p>
            <a:pPr lvl="0" algn="just">
              <a:lnSpc>
                <a:spcPct val="115000"/>
              </a:lnSpc>
              <a:buClr>
                <a:schemeClr val="dk1"/>
              </a:buClr>
              <a:buSzPts val="1100"/>
            </a:pPr>
            <a:endParaRPr lang="ru-RU" b="1" dirty="0">
              <a:solidFill>
                <a:schemeClr val="dk1"/>
              </a:solidFill>
              <a:latin typeface="IBM Plex Sans" panose="020B0604020202020204" charset="0"/>
            </a:endParaRPr>
          </a:p>
          <a:p>
            <a:pPr lvl="0" algn="just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ru-RU" b="1" dirty="0">
                <a:solidFill>
                  <a:schemeClr val="dk1"/>
                </a:solidFill>
                <a:latin typeface="IBM Plex Sans" panose="020B0604020202020204" charset="0"/>
              </a:rPr>
              <a:t>Основной целью </a:t>
            </a:r>
            <a:r>
              <a:rPr lang="ru-RU" dirty="0"/>
              <a:t>данного проекта является разработка и внедрение </a:t>
            </a:r>
            <a:r>
              <a:rPr lang="ru-RU" dirty="0" err="1"/>
              <a:t>дашборда</a:t>
            </a:r>
            <a:r>
              <a:rPr lang="ru-RU" dirty="0"/>
              <a:t> по контекстной рекламе для медицинского центра с помощью </a:t>
            </a:r>
            <a:r>
              <a:rPr lang="ru-RU" dirty="0" err="1"/>
              <a:t>Microsoft</a:t>
            </a:r>
            <a:r>
              <a:rPr lang="ru-RU" dirty="0"/>
              <a:t> </a:t>
            </a:r>
            <a:r>
              <a:rPr lang="ru-RU" dirty="0" err="1"/>
              <a:t>Power</a:t>
            </a:r>
            <a:r>
              <a:rPr lang="ru-RU" dirty="0"/>
              <a:t> B</a:t>
            </a:r>
            <a:r>
              <a:rPr lang="en-US" dirty="0"/>
              <a:t>I </a:t>
            </a:r>
            <a:r>
              <a:rPr lang="ru-RU" dirty="0">
                <a:solidFill>
                  <a:schemeClr val="dk1"/>
                </a:solidFill>
                <a:latin typeface="IBM Plex Sans" panose="020B0604020202020204" charset="0"/>
              </a:rPr>
              <a:t>с ежедневным обновлением данных. </a:t>
            </a:r>
            <a:r>
              <a:rPr lang="ru-RU" dirty="0">
                <a:solidFill>
                  <a:schemeClr val="dk1"/>
                </a:solidFill>
              </a:rPr>
              <a:t>Это позволит аналитику быстро собирать и анализировать информацию о результатах рекламы, а также принимать более обоснованные решения по оптимизации рекламных кампаний. </a:t>
            </a:r>
          </a:p>
          <a:p>
            <a:pPr lvl="0" algn="just">
              <a:lnSpc>
                <a:spcPct val="115000"/>
              </a:lnSpc>
              <a:buClr>
                <a:schemeClr val="dk1"/>
              </a:buClr>
              <a:buSzPts val="1100"/>
            </a:pPr>
            <a:endParaRPr lang="ru-RU" dirty="0">
              <a:solidFill>
                <a:schemeClr val="dk1"/>
              </a:solidFill>
            </a:endParaRPr>
          </a:p>
        </p:txBody>
      </p:sp>
      <p:sp>
        <p:nvSpPr>
          <p:cNvPr id="170" name="Google Shape;170;p9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559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dirty="0">
                <a:solidFill>
                  <a:schemeClr val="dk1"/>
                </a:solidFill>
              </a:rPr>
              <a:t>Поставленная задача</a:t>
            </a:r>
            <a:br>
              <a:rPr lang="en-US" dirty="0">
                <a:solidFill>
                  <a:schemeClr val="dk1"/>
                </a:solidFill>
              </a:rPr>
            </a:br>
            <a:endParaRPr dirty="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BF2BB9E7-651B-4321-B9C7-0CB10BFCF3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6279" y="946196"/>
            <a:ext cx="1741112" cy="1605880"/>
          </a:xfrm>
          <a:prstGeom prst="rect">
            <a:avLst/>
          </a:prstGeom>
        </p:spPr>
      </p:pic>
      <p:pic>
        <p:nvPicPr>
          <p:cNvPr id="1026" name="Picture 2" descr="https://powerbirussia.ru/wp-content/uploads/2019/01/powerbi-logo.png">
            <a:extLst>
              <a:ext uri="{FF2B5EF4-FFF2-40B4-BE49-F238E27FC236}">
                <a16:creationId xmlns:a16="http://schemas.microsoft.com/office/drawing/2014/main" id="{08450ADC-1A61-4C32-A4B8-428B4FA86E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6279" y="2682388"/>
            <a:ext cx="1741112" cy="1741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38955468-DFC0-4666-BA49-E1A65B949E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3353" y="1886763"/>
            <a:ext cx="753466" cy="753466"/>
          </a:xfrm>
          <a:prstGeom prst="rect">
            <a:avLst/>
          </a:prstGeom>
        </p:spPr>
      </p:pic>
      <p:sp>
        <p:nvSpPr>
          <p:cNvPr id="318" name="Google Shape;318;p19"/>
          <p:cNvSpPr txBox="1">
            <a:spLocks noGrp="1"/>
          </p:cNvSpPr>
          <p:nvPr>
            <p:ph type="title"/>
          </p:nvPr>
        </p:nvSpPr>
        <p:spPr>
          <a:xfrm>
            <a:off x="539999" y="720000"/>
            <a:ext cx="8110619" cy="28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lvl="0" algn="ctr">
              <a:buSzPts val="600"/>
            </a:pPr>
            <a:r>
              <a:rPr lang="ru-RU" dirty="0">
                <a:solidFill>
                  <a:schemeClr val="dk1"/>
                </a:solidFill>
              </a:rPr>
              <a:t>Сбор и обработка данных по контекстной рекламе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A78B7E8-5EEB-4650-9C67-B5D85D20B4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999" y="1192378"/>
            <a:ext cx="753466" cy="756420"/>
          </a:xfrm>
          <a:prstGeom prst="rect">
            <a:avLst/>
          </a:prstGeom>
        </p:spPr>
      </p:pic>
      <p:sp>
        <p:nvSpPr>
          <p:cNvPr id="317" name="Google Shape;317;p19"/>
          <p:cNvSpPr txBox="1">
            <a:spLocks noGrp="1"/>
          </p:cNvSpPr>
          <p:nvPr>
            <p:ph type="subTitle" idx="1"/>
          </p:nvPr>
        </p:nvSpPr>
        <p:spPr>
          <a:xfrm>
            <a:off x="540000" y="1192377"/>
            <a:ext cx="8064000" cy="34388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 algn="ctr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ru-RU" dirty="0"/>
              <a:t>В Медицинском центре запущена контекстная реклама по следующим направлениям:</a:t>
            </a:r>
          </a:p>
          <a:p>
            <a:pPr lvl="0" algn="ctr">
              <a:lnSpc>
                <a:spcPct val="115000"/>
              </a:lnSpc>
              <a:buClr>
                <a:schemeClr val="dk1"/>
              </a:buClr>
              <a:buSzPts val="1100"/>
            </a:pPr>
            <a:endParaRPr lang="ru-RU" dirty="0"/>
          </a:p>
          <a:p>
            <a:pPr lvl="0" algn="ctr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ru-RU" dirty="0"/>
              <a:t>   • </a:t>
            </a:r>
            <a:r>
              <a:rPr lang="ru-RU" b="1" dirty="0"/>
              <a:t>Лор          </a:t>
            </a:r>
            <a:r>
              <a:rPr lang="ru-RU" dirty="0"/>
              <a:t>• </a:t>
            </a:r>
            <a:r>
              <a:rPr lang="ru-RU" b="1" dirty="0"/>
              <a:t>Невролог</a:t>
            </a:r>
            <a:r>
              <a:rPr lang="ru-RU" dirty="0"/>
              <a:t>          • </a:t>
            </a:r>
            <a:r>
              <a:rPr lang="ru-RU" b="1" dirty="0"/>
              <a:t>Стоматолог          • Гинеколог          </a:t>
            </a:r>
            <a:r>
              <a:rPr lang="ru-RU" dirty="0"/>
              <a:t>• </a:t>
            </a:r>
            <a:r>
              <a:rPr lang="ru-RU" b="1" dirty="0"/>
              <a:t>Уролог</a:t>
            </a:r>
          </a:p>
          <a:p>
            <a:pPr lvl="0" algn="ctr">
              <a:lnSpc>
                <a:spcPct val="115000"/>
              </a:lnSpc>
              <a:buClr>
                <a:schemeClr val="dk1"/>
              </a:buClr>
              <a:buSzPts val="1100"/>
            </a:pPr>
            <a:endParaRPr lang="ru-RU" dirty="0"/>
          </a:p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endParaRPr lang="ru-RU" dirty="0"/>
          </a:p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ru-RU" dirty="0"/>
              <a:t>Главный KPI – </a:t>
            </a:r>
            <a:r>
              <a:rPr lang="ru-RU" b="1" dirty="0"/>
              <a:t>звонки</a:t>
            </a:r>
            <a:r>
              <a:rPr lang="ru-RU" dirty="0"/>
              <a:t>.</a:t>
            </a:r>
          </a:p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endParaRPr lang="ru-RU" dirty="0"/>
          </a:p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endParaRPr lang="ru-RU" dirty="0"/>
          </a:p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ru-RU" dirty="0"/>
              <a:t>Для построения отчета были взяты данные по контекстной рекламе за 3 месяца. Для каждого направления был установлен план по количеству ожидаемых звонков.</a:t>
            </a:r>
          </a:p>
          <a:p>
            <a:pPr lvl="0" algn="just">
              <a:lnSpc>
                <a:spcPct val="115000"/>
              </a:lnSpc>
              <a:buClr>
                <a:schemeClr val="dk1"/>
              </a:buClr>
              <a:buSzPts val="1100"/>
            </a:pPr>
            <a:endParaRPr lang="ru-RU" b="1" dirty="0"/>
          </a:p>
          <a:p>
            <a:pPr lvl="0" algn="just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ru-RU" b="1" dirty="0"/>
              <a:t>Из каких источников данные:</a:t>
            </a:r>
          </a:p>
          <a:p>
            <a:pPr lvl="0" algn="just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ru-RU" dirty="0"/>
              <a:t>1. Рекламного кабинета </a:t>
            </a:r>
            <a:r>
              <a:rPr lang="ru-RU" dirty="0" err="1"/>
              <a:t>Google</a:t>
            </a:r>
            <a:r>
              <a:rPr lang="ru-RU" dirty="0"/>
              <a:t> </a:t>
            </a:r>
            <a:r>
              <a:rPr lang="ru-RU" dirty="0" err="1"/>
              <a:t>Ads</a:t>
            </a:r>
            <a:r>
              <a:rPr lang="ru-RU" dirty="0"/>
              <a:t>: Дата, Клики, Показы, Расход, Название кампании, Источник трафика</a:t>
            </a:r>
          </a:p>
          <a:p>
            <a:pPr lvl="0" algn="just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ru-RU" dirty="0"/>
              <a:t>2. Рекламного кабинета Яндекс Директ: Дата, Клики, Показы, Расход, Название кампании, Источник трафика</a:t>
            </a:r>
          </a:p>
          <a:p>
            <a:pPr lvl="0" algn="just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ru-RU" dirty="0"/>
              <a:t>3. </a:t>
            </a:r>
            <a:r>
              <a:rPr lang="ru-RU" dirty="0" err="1"/>
              <a:t>Коллтрекинг</a:t>
            </a:r>
            <a:r>
              <a:rPr lang="ru-RU" dirty="0"/>
              <a:t> </a:t>
            </a:r>
            <a:r>
              <a:rPr lang="ru-RU" dirty="0" err="1"/>
              <a:t>Comagic</a:t>
            </a:r>
            <a:r>
              <a:rPr lang="ru-RU" dirty="0"/>
              <a:t>: Дата, Название кампании, Кол-во звонков, Источники трафика</a:t>
            </a:r>
          </a:p>
          <a:p>
            <a:pPr lvl="0" algn="just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ru-RU" dirty="0"/>
              <a:t>4. План: Дата, Направление, План (клики), План (звонки).</a:t>
            </a:r>
          </a:p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endParaRPr lang="ru-RU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19"/>
          <p:cNvSpPr txBox="1">
            <a:spLocks noGrp="1"/>
          </p:cNvSpPr>
          <p:nvPr>
            <p:ph type="subTitle" idx="1"/>
          </p:nvPr>
        </p:nvSpPr>
        <p:spPr>
          <a:xfrm>
            <a:off x="540000" y="1294790"/>
            <a:ext cx="8064000" cy="3205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just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ru-RU" dirty="0"/>
              <a:t>1) Была создана таблица "</a:t>
            </a:r>
            <a:r>
              <a:rPr lang="ru-RU" b="1" dirty="0"/>
              <a:t>Расходы</a:t>
            </a:r>
            <a:r>
              <a:rPr lang="ru-RU" dirty="0"/>
              <a:t>", объединяющая все данные из рекламных кабинетов </a:t>
            </a:r>
            <a:r>
              <a:rPr lang="ru-RU" dirty="0" err="1"/>
              <a:t>Яндекс.Директ</a:t>
            </a:r>
            <a:r>
              <a:rPr lang="ru-RU" dirty="0"/>
              <a:t> и </a:t>
            </a:r>
            <a:r>
              <a:rPr lang="ru-RU" dirty="0" err="1"/>
              <a:t>Google</a:t>
            </a:r>
            <a:r>
              <a:rPr lang="ru-RU" dirty="0"/>
              <a:t> </a:t>
            </a:r>
            <a:r>
              <a:rPr lang="ru-RU" dirty="0" err="1"/>
              <a:t>Ads</a:t>
            </a:r>
            <a:r>
              <a:rPr lang="ru-RU" dirty="0"/>
              <a:t> с помощью функции UNION. Также в таблице "Расходы" был добавлен дополнительный столбец "</a:t>
            </a:r>
            <a:r>
              <a:rPr lang="ru-RU" b="1" dirty="0"/>
              <a:t>Направления</a:t>
            </a:r>
            <a:r>
              <a:rPr lang="ru-RU" dirty="0"/>
              <a:t>" с использованием функции SEARCH для определения расходов по каждому направлению.</a:t>
            </a:r>
          </a:p>
          <a:p>
            <a:pPr marL="228600" indent="-228600" algn="just">
              <a:lnSpc>
                <a:spcPct val="115000"/>
              </a:lnSpc>
              <a:buClr>
                <a:schemeClr val="dk1"/>
              </a:buClr>
              <a:buSzPts val="1100"/>
              <a:buAutoNum type="arabicParenR"/>
            </a:pPr>
            <a:endParaRPr lang="ru-RU" dirty="0"/>
          </a:p>
          <a:p>
            <a:pPr algn="just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ru-RU" dirty="0"/>
              <a:t>2) Был создан общий </a:t>
            </a:r>
            <a:r>
              <a:rPr lang="ru-RU" b="1" dirty="0"/>
              <a:t>Календарь</a:t>
            </a:r>
            <a:r>
              <a:rPr lang="ru-RU" dirty="0"/>
              <a:t>, связывающий все таблицы с датами. </a:t>
            </a:r>
          </a:p>
          <a:p>
            <a:pPr algn="just">
              <a:lnSpc>
                <a:spcPct val="115000"/>
              </a:lnSpc>
              <a:buClr>
                <a:schemeClr val="dk1"/>
              </a:buClr>
              <a:buSzPts val="1100"/>
            </a:pPr>
            <a:endParaRPr lang="ru-RU" dirty="0"/>
          </a:p>
          <a:p>
            <a:pPr algn="just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ru-RU" dirty="0"/>
              <a:t>3) Были созданы </a:t>
            </a:r>
            <a:r>
              <a:rPr lang="en-US" b="1" dirty="0"/>
              <a:t>C</a:t>
            </a:r>
            <a:r>
              <a:rPr lang="ru-RU" b="1" dirty="0" err="1"/>
              <a:t>ловари</a:t>
            </a:r>
            <a:r>
              <a:rPr lang="en-US" dirty="0"/>
              <a:t>:</a:t>
            </a:r>
          </a:p>
          <a:p>
            <a:pPr algn="just">
              <a:lnSpc>
                <a:spcPct val="115000"/>
              </a:lnSpc>
              <a:buClr>
                <a:schemeClr val="dk1"/>
              </a:buClr>
              <a:buSzPts val="1100"/>
            </a:pPr>
            <a:endParaRPr lang="en-US" dirty="0"/>
          </a:p>
          <a:p>
            <a:pPr algn="just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dirty="0"/>
              <a:t>	</a:t>
            </a:r>
            <a:r>
              <a:rPr lang="ru-RU" b="1" dirty="0"/>
              <a:t>Источник трафика        Источник трафика детально        Направления        Кампании</a:t>
            </a:r>
            <a:r>
              <a:rPr lang="en-US" b="1" dirty="0"/>
              <a:t> </a:t>
            </a:r>
          </a:p>
          <a:p>
            <a:pPr algn="just">
              <a:lnSpc>
                <a:spcPct val="115000"/>
              </a:lnSpc>
              <a:buClr>
                <a:schemeClr val="dk1"/>
              </a:buClr>
              <a:buSzPts val="1100"/>
            </a:pPr>
            <a:endParaRPr lang="en-US" b="1" dirty="0"/>
          </a:p>
          <a:p>
            <a:pPr algn="just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ru-RU" dirty="0"/>
              <a:t>Под словарями подразумевается таблицы с уникальными значениями, которые необходимы для связи таблиц из разных источников между собой</a:t>
            </a:r>
            <a:r>
              <a:rPr lang="ru-RU" i="1" dirty="0"/>
              <a:t>.</a:t>
            </a:r>
            <a:r>
              <a:rPr lang="ru-RU" dirty="0"/>
              <a:t> Словари были созданы</a:t>
            </a:r>
            <a:r>
              <a:rPr lang="en-US" dirty="0"/>
              <a:t> c </a:t>
            </a:r>
            <a:r>
              <a:rPr lang="ru-RU" dirty="0"/>
              <a:t>использованием функций DISTINCT, ALLNOBLANKROW и ISBLANK. </a:t>
            </a:r>
            <a:endParaRPr lang="en-US" dirty="0"/>
          </a:p>
        </p:txBody>
      </p:sp>
      <p:sp>
        <p:nvSpPr>
          <p:cNvPr id="318" name="Google Shape;318;p19"/>
          <p:cNvSpPr txBox="1">
            <a:spLocks noGrp="1"/>
          </p:cNvSpPr>
          <p:nvPr>
            <p:ph type="title"/>
          </p:nvPr>
        </p:nvSpPr>
        <p:spPr>
          <a:xfrm>
            <a:off x="539999" y="720000"/>
            <a:ext cx="8110619" cy="28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lvl="0" algn="ctr">
              <a:buClr>
                <a:schemeClr val="dk1"/>
              </a:buClr>
              <a:buSzPts val="1100"/>
            </a:pPr>
            <a:r>
              <a:rPr lang="ru-RU" dirty="0">
                <a:solidFill>
                  <a:schemeClr val="tx1"/>
                </a:solidFill>
              </a:rPr>
              <a:t>Создание дополнительных таблиц и словарей</a:t>
            </a:r>
          </a:p>
        </p:txBody>
      </p:sp>
    </p:spTree>
    <p:extLst>
      <p:ext uri="{BB962C8B-B14F-4D97-AF65-F5344CB8AC3E}">
        <p14:creationId xmlns:p14="http://schemas.microsoft.com/office/powerpoint/2010/main" val="6455395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7B4F048C-9AD1-40BF-85DF-A9452237E5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3445" y="1002477"/>
            <a:ext cx="6117109" cy="3852395"/>
          </a:xfrm>
          <a:prstGeom prst="rect">
            <a:avLst/>
          </a:prstGeom>
        </p:spPr>
      </p:pic>
      <p:sp>
        <p:nvSpPr>
          <p:cNvPr id="181" name="Google Shape;181;p11"/>
          <p:cNvSpPr txBox="1">
            <a:spLocks noGrp="1"/>
          </p:cNvSpPr>
          <p:nvPr>
            <p:ph type="subTitle" idx="1"/>
          </p:nvPr>
        </p:nvSpPr>
        <p:spPr>
          <a:xfrm>
            <a:off x="540000" y="934135"/>
            <a:ext cx="8064000" cy="3920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endParaRPr lang="ru-RU" dirty="0"/>
          </a:p>
          <a:p>
            <a:pPr lvl="0"/>
            <a:endParaRPr lang="ru-RU" dirty="0"/>
          </a:p>
        </p:txBody>
      </p:sp>
      <p:sp>
        <p:nvSpPr>
          <p:cNvPr id="182" name="Google Shape;182;p11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28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lvl="0" algn="ctr">
              <a:buSzPts val="600"/>
            </a:pPr>
            <a:r>
              <a:rPr lang="ru-RU" dirty="0">
                <a:solidFill>
                  <a:schemeClr val="dk1"/>
                </a:solidFill>
              </a:rPr>
              <a:t>Установка связей между таблицами</a:t>
            </a:r>
            <a:endParaRPr dirty="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19"/>
          <p:cNvSpPr txBox="1">
            <a:spLocks noGrp="1"/>
          </p:cNvSpPr>
          <p:nvPr>
            <p:ph type="subTitle" idx="1"/>
          </p:nvPr>
        </p:nvSpPr>
        <p:spPr>
          <a:xfrm>
            <a:off x="375162" y="1138066"/>
            <a:ext cx="8064000" cy="3361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ru-RU" sz="1400" dirty="0"/>
              <a:t>Рассчитаны следующие меры:</a:t>
            </a:r>
          </a:p>
          <a:p>
            <a:pPr algn="ctr">
              <a:lnSpc>
                <a:spcPct val="115000"/>
              </a:lnSpc>
              <a:buClr>
                <a:schemeClr val="dk1"/>
              </a:buClr>
              <a:buSzPts val="1100"/>
            </a:pPr>
            <a:endParaRPr lang="ru-RU" dirty="0"/>
          </a:p>
          <a:p>
            <a:pPr algn="just">
              <a:lnSpc>
                <a:spcPct val="115000"/>
              </a:lnSpc>
              <a:buClr>
                <a:schemeClr val="dk1"/>
              </a:buClr>
              <a:buSzPts val="1100"/>
            </a:pPr>
            <a:endParaRPr lang="ru-RU" dirty="0"/>
          </a:p>
          <a:p>
            <a:pPr algn="just">
              <a:lnSpc>
                <a:spcPct val="115000"/>
              </a:lnSpc>
              <a:buClr>
                <a:schemeClr val="dk1"/>
              </a:buClr>
              <a:buSzPts val="1100"/>
            </a:pPr>
            <a:endParaRPr lang="ru-RU" dirty="0"/>
          </a:p>
          <a:p>
            <a:pPr algn="just">
              <a:lnSpc>
                <a:spcPct val="115000"/>
              </a:lnSpc>
              <a:buClr>
                <a:schemeClr val="dk1"/>
              </a:buClr>
              <a:buSzPts val="1100"/>
            </a:pPr>
            <a:endParaRPr lang="ru-RU" dirty="0"/>
          </a:p>
          <a:p>
            <a:pPr algn="just">
              <a:lnSpc>
                <a:spcPct val="115000"/>
              </a:lnSpc>
              <a:buClr>
                <a:schemeClr val="dk1"/>
              </a:buClr>
              <a:buSzPts val="1100"/>
            </a:pPr>
            <a:endParaRPr lang="ru-RU" dirty="0"/>
          </a:p>
          <a:p>
            <a:pPr algn="just">
              <a:lnSpc>
                <a:spcPct val="115000"/>
              </a:lnSpc>
              <a:buClr>
                <a:schemeClr val="dk1"/>
              </a:buClr>
              <a:buSzPts val="1100"/>
            </a:pPr>
            <a:endParaRPr lang="ru-RU" dirty="0"/>
          </a:p>
          <a:p>
            <a:pPr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ru-RU" sz="1400" dirty="0"/>
              <a:t>Основные показатели эффективности контекстной рекламы</a:t>
            </a:r>
            <a:r>
              <a:rPr lang="en-US" sz="1400" dirty="0"/>
              <a:t>:</a:t>
            </a:r>
            <a:endParaRPr lang="ru-RU" sz="1400" dirty="0"/>
          </a:p>
          <a:p>
            <a:pPr algn="ctr">
              <a:lnSpc>
                <a:spcPct val="115000"/>
              </a:lnSpc>
              <a:buClr>
                <a:schemeClr val="dk1"/>
              </a:buClr>
              <a:buSzPts val="1100"/>
            </a:pPr>
            <a:endParaRPr lang="ru-RU" dirty="0"/>
          </a:p>
          <a:p>
            <a:pPr algn="ctr">
              <a:lnSpc>
                <a:spcPct val="115000"/>
              </a:lnSpc>
              <a:buClr>
                <a:schemeClr val="dk1"/>
              </a:buClr>
              <a:buSzPts val="1100"/>
            </a:pPr>
            <a:endParaRPr lang="ru-RU" dirty="0"/>
          </a:p>
        </p:txBody>
      </p:sp>
      <p:sp>
        <p:nvSpPr>
          <p:cNvPr id="318" name="Google Shape;318;p19"/>
          <p:cNvSpPr txBox="1">
            <a:spLocks noGrp="1"/>
          </p:cNvSpPr>
          <p:nvPr>
            <p:ph type="title"/>
          </p:nvPr>
        </p:nvSpPr>
        <p:spPr>
          <a:xfrm>
            <a:off x="539999" y="720000"/>
            <a:ext cx="8110619" cy="28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lvl="0" algn="ctr">
              <a:buClr>
                <a:schemeClr val="dk1"/>
              </a:buClr>
              <a:buSzPts val="1100"/>
            </a:pPr>
            <a:r>
              <a:rPr lang="ru-RU" dirty="0">
                <a:solidFill>
                  <a:schemeClr val="tx1"/>
                </a:solidFill>
              </a:rPr>
              <a:t>Создание собственных мер</a:t>
            </a:r>
          </a:p>
        </p:txBody>
      </p:sp>
      <p:sp>
        <p:nvSpPr>
          <p:cNvPr id="2" name="Прямоугольник: скругленные углы 1">
            <a:extLst>
              <a:ext uri="{FF2B5EF4-FFF2-40B4-BE49-F238E27FC236}">
                <a16:creationId xmlns:a16="http://schemas.microsoft.com/office/drawing/2014/main" id="{08B50863-0928-458D-A101-ECED333EC7A7}"/>
              </a:ext>
            </a:extLst>
          </p:cNvPr>
          <p:cNvSpPr/>
          <p:nvPr/>
        </p:nvSpPr>
        <p:spPr>
          <a:xfrm>
            <a:off x="867797" y="1754219"/>
            <a:ext cx="1243584" cy="402336"/>
          </a:xfrm>
          <a:prstGeom prst="roundRect">
            <a:avLst/>
          </a:prstGeom>
          <a:noFill/>
          <a:ln>
            <a:solidFill>
              <a:schemeClr val="tx1">
                <a:alpha val="32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/>
              <a:t>Звонки</a:t>
            </a:r>
          </a:p>
        </p:txBody>
      </p:sp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21C5E975-FD98-4226-9ED7-47D430CEBADA}"/>
              </a:ext>
            </a:extLst>
          </p:cNvPr>
          <p:cNvSpPr/>
          <p:nvPr/>
        </p:nvSpPr>
        <p:spPr>
          <a:xfrm>
            <a:off x="2922738" y="1754219"/>
            <a:ext cx="1243584" cy="402336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alpha val="32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/>
              <a:t>Клики</a:t>
            </a:r>
          </a:p>
        </p:txBody>
      </p:sp>
      <p:sp>
        <p:nvSpPr>
          <p:cNvPr id="6" name="Прямоугольник: скругленные углы 5">
            <a:extLst>
              <a:ext uri="{FF2B5EF4-FFF2-40B4-BE49-F238E27FC236}">
                <a16:creationId xmlns:a16="http://schemas.microsoft.com/office/drawing/2014/main" id="{022F0490-4C52-406A-9D8C-7A66FA12C32A}"/>
              </a:ext>
            </a:extLst>
          </p:cNvPr>
          <p:cNvSpPr/>
          <p:nvPr/>
        </p:nvSpPr>
        <p:spPr>
          <a:xfrm>
            <a:off x="4977679" y="1741786"/>
            <a:ext cx="1243584" cy="402336"/>
          </a:xfrm>
          <a:prstGeom prst="roundRect">
            <a:avLst/>
          </a:prstGeom>
          <a:ln>
            <a:solidFill>
              <a:schemeClr val="tx1">
                <a:alpha val="32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/>
              <a:t>Расходы</a:t>
            </a:r>
          </a:p>
        </p:txBody>
      </p:sp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A5A719EB-D2F3-4F3C-84E1-9A8A19FF7467}"/>
              </a:ext>
            </a:extLst>
          </p:cNvPr>
          <p:cNvSpPr/>
          <p:nvPr/>
        </p:nvSpPr>
        <p:spPr>
          <a:xfrm>
            <a:off x="7032619" y="1741786"/>
            <a:ext cx="1243584" cy="402336"/>
          </a:xfrm>
          <a:prstGeom prst="roundRect">
            <a:avLst/>
          </a:prstGeom>
          <a:ln>
            <a:solidFill>
              <a:schemeClr val="tx1">
                <a:alpha val="32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/>
              <a:t>Показы</a:t>
            </a:r>
          </a:p>
        </p:txBody>
      </p:sp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37C5A428-D480-41B2-ABBE-2F10269E2F6A}"/>
              </a:ext>
            </a:extLst>
          </p:cNvPr>
          <p:cNvSpPr/>
          <p:nvPr/>
        </p:nvSpPr>
        <p:spPr>
          <a:xfrm>
            <a:off x="594818" y="3310634"/>
            <a:ext cx="1620000" cy="694800"/>
          </a:xfrm>
          <a:prstGeom prst="roundRect">
            <a:avLst/>
          </a:prstGeom>
          <a:noFill/>
          <a:ln>
            <a:solidFill>
              <a:schemeClr val="tx1">
                <a:alpha val="32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/>
              <a:t>Конверсия</a:t>
            </a:r>
          </a:p>
        </p:txBody>
      </p:sp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id="{46D2D41A-0C83-4D6B-A22B-A3B81DD90BDA}"/>
              </a:ext>
            </a:extLst>
          </p:cNvPr>
          <p:cNvSpPr/>
          <p:nvPr/>
        </p:nvSpPr>
        <p:spPr>
          <a:xfrm>
            <a:off x="2692144" y="3310634"/>
            <a:ext cx="1620000" cy="694800"/>
          </a:xfrm>
          <a:prstGeom prst="roundRect">
            <a:avLst/>
          </a:prstGeom>
          <a:noFill/>
          <a:ln>
            <a:solidFill>
              <a:schemeClr val="tx1">
                <a:alpha val="32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ru-RU" dirty="0"/>
              <a:t>Стоимость за звонок (CPL)</a:t>
            </a:r>
          </a:p>
        </p:txBody>
      </p:sp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EABB1679-8479-4A10-A07A-3A3997A3A597}"/>
              </a:ext>
            </a:extLst>
          </p:cNvPr>
          <p:cNvSpPr/>
          <p:nvPr/>
        </p:nvSpPr>
        <p:spPr>
          <a:xfrm>
            <a:off x="4831858" y="3310634"/>
            <a:ext cx="1620000" cy="694088"/>
          </a:xfrm>
          <a:prstGeom prst="roundRect">
            <a:avLst/>
          </a:prstGeom>
          <a:noFill/>
          <a:ln>
            <a:solidFill>
              <a:schemeClr val="tx1">
                <a:alpha val="32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ru-RU" dirty="0"/>
              <a:t>Стоимость</a:t>
            </a:r>
            <a:r>
              <a:rPr lang="en-US" dirty="0"/>
              <a:t> </a:t>
            </a:r>
            <a:r>
              <a:rPr lang="ru-RU" dirty="0"/>
              <a:t>за клик (CP</a:t>
            </a:r>
            <a:r>
              <a:rPr lang="en-US" dirty="0"/>
              <a:t>C</a:t>
            </a:r>
            <a:r>
              <a:rPr lang="ru-RU" dirty="0"/>
              <a:t>)</a:t>
            </a:r>
          </a:p>
        </p:txBody>
      </p:sp>
      <p:sp>
        <p:nvSpPr>
          <p:cNvPr id="11" name="Прямоугольник: скругленные углы 10">
            <a:extLst>
              <a:ext uri="{FF2B5EF4-FFF2-40B4-BE49-F238E27FC236}">
                <a16:creationId xmlns:a16="http://schemas.microsoft.com/office/drawing/2014/main" id="{6DC30491-0C30-4828-B4C3-45001AE91A4A}"/>
              </a:ext>
            </a:extLst>
          </p:cNvPr>
          <p:cNvSpPr/>
          <p:nvPr/>
        </p:nvSpPr>
        <p:spPr>
          <a:xfrm>
            <a:off x="6929182" y="3310634"/>
            <a:ext cx="1620000" cy="694088"/>
          </a:xfrm>
          <a:prstGeom prst="roundRect">
            <a:avLst/>
          </a:prstGeom>
          <a:noFill/>
          <a:ln>
            <a:solidFill>
              <a:schemeClr val="tx1">
                <a:alpha val="32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ru-RU" dirty="0" err="1"/>
              <a:t>Кликабельность</a:t>
            </a:r>
            <a:r>
              <a:rPr lang="ru-RU" dirty="0"/>
              <a:t> (C</a:t>
            </a:r>
            <a:r>
              <a:rPr lang="en-US" dirty="0"/>
              <a:t>TR</a:t>
            </a:r>
            <a:r>
              <a:rPr lang="ru-RU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8350585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19"/>
          <p:cNvSpPr txBox="1">
            <a:spLocks noGrp="1"/>
          </p:cNvSpPr>
          <p:nvPr>
            <p:ph type="subTitle" idx="1"/>
          </p:nvPr>
        </p:nvSpPr>
        <p:spPr>
          <a:xfrm>
            <a:off x="540000" y="1138066"/>
            <a:ext cx="8064000" cy="3361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ru-RU" dirty="0" err="1"/>
              <a:t>Дашборд</a:t>
            </a:r>
            <a:r>
              <a:rPr lang="ru-RU" dirty="0"/>
              <a:t> выполнен в корпоративных цветах медицинского центра.</a:t>
            </a:r>
          </a:p>
          <a:p>
            <a:pPr algn="just">
              <a:lnSpc>
                <a:spcPct val="115000"/>
              </a:lnSpc>
              <a:buClr>
                <a:schemeClr val="dk1"/>
              </a:buClr>
              <a:buSzPts val="1100"/>
            </a:pPr>
            <a:endParaRPr lang="ru-RU" dirty="0"/>
          </a:p>
          <a:p>
            <a:pPr algn="just">
              <a:lnSpc>
                <a:spcPct val="115000"/>
              </a:lnSpc>
              <a:buClr>
                <a:schemeClr val="dk1"/>
              </a:buClr>
              <a:buSzPts val="1100"/>
            </a:pPr>
            <a:endParaRPr lang="ru-RU" dirty="0"/>
          </a:p>
          <a:p>
            <a:pPr algn="just">
              <a:lnSpc>
                <a:spcPct val="115000"/>
              </a:lnSpc>
              <a:buClr>
                <a:schemeClr val="dk1"/>
              </a:buClr>
              <a:buSzPts val="1100"/>
            </a:pPr>
            <a:endParaRPr lang="ru-RU" dirty="0"/>
          </a:p>
          <a:p>
            <a:pPr algn="just">
              <a:lnSpc>
                <a:spcPct val="115000"/>
              </a:lnSpc>
              <a:buClr>
                <a:schemeClr val="dk1"/>
              </a:buClr>
              <a:buSzPts val="1100"/>
            </a:pPr>
            <a:endParaRPr lang="ru-RU" dirty="0"/>
          </a:p>
          <a:p>
            <a:pPr algn="just">
              <a:lnSpc>
                <a:spcPct val="115000"/>
              </a:lnSpc>
              <a:buClr>
                <a:schemeClr val="dk1"/>
              </a:buClr>
              <a:buSzPts val="1100"/>
            </a:pPr>
            <a:endParaRPr lang="ru-RU" dirty="0"/>
          </a:p>
          <a:p>
            <a:pPr algn="just">
              <a:lnSpc>
                <a:spcPct val="115000"/>
              </a:lnSpc>
              <a:buClr>
                <a:schemeClr val="dk1"/>
              </a:buClr>
              <a:buSzPts val="1100"/>
            </a:pPr>
            <a:endParaRPr lang="ru-RU" dirty="0"/>
          </a:p>
          <a:p>
            <a:pPr algn="just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ru-RU" dirty="0"/>
              <a:t>Структура </a:t>
            </a:r>
            <a:r>
              <a:rPr lang="ru-RU" dirty="0" err="1"/>
              <a:t>дашборда</a:t>
            </a:r>
            <a:r>
              <a:rPr lang="ru-RU" dirty="0"/>
              <a:t> состоит из трех уровней:</a:t>
            </a:r>
            <a:endParaRPr lang="en-US" dirty="0"/>
          </a:p>
          <a:p>
            <a:pPr algn="just">
              <a:lnSpc>
                <a:spcPct val="115000"/>
              </a:lnSpc>
              <a:buClr>
                <a:schemeClr val="dk1"/>
              </a:buClr>
              <a:buSzPts val="1100"/>
            </a:pPr>
            <a:endParaRPr lang="en-US" dirty="0"/>
          </a:p>
          <a:p>
            <a:pPr algn="just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ru-RU" dirty="0"/>
              <a:t>1. KPI карточки, которые предоставляют краткий обзор ключевых показателей.</a:t>
            </a:r>
          </a:p>
          <a:p>
            <a:pPr marL="228600" indent="-228600" algn="just">
              <a:lnSpc>
                <a:spcPct val="115000"/>
              </a:lnSpc>
              <a:buClr>
                <a:schemeClr val="dk1"/>
              </a:buClr>
              <a:buSzPts val="1100"/>
              <a:buAutoNum type="arabicParenR"/>
            </a:pPr>
            <a:endParaRPr lang="ru-RU" dirty="0"/>
          </a:p>
          <a:p>
            <a:r>
              <a:rPr lang="ru-RU" dirty="0"/>
              <a:t>2. Графики и диаграммы для общего представления данных </a:t>
            </a:r>
          </a:p>
          <a:p>
            <a:endParaRPr lang="ru-RU" dirty="0"/>
          </a:p>
          <a:p>
            <a:r>
              <a:rPr lang="ru-RU" dirty="0"/>
              <a:t>3. Детализированная визуализация данных</a:t>
            </a:r>
          </a:p>
          <a:p>
            <a:pPr algn="just">
              <a:lnSpc>
                <a:spcPct val="115000"/>
              </a:lnSpc>
              <a:buClr>
                <a:schemeClr val="dk1"/>
              </a:buClr>
              <a:buSzPts val="1100"/>
            </a:pPr>
            <a:endParaRPr lang="ru-RU" dirty="0"/>
          </a:p>
          <a:p>
            <a:pPr algn="just">
              <a:lnSpc>
                <a:spcPct val="115000"/>
              </a:lnSpc>
              <a:buClr>
                <a:schemeClr val="dk1"/>
              </a:buClr>
              <a:buSzPts val="1100"/>
            </a:pPr>
            <a:endParaRPr lang="ru-RU" dirty="0"/>
          </a:p>
        </p:txBody>
      </p:sp>
      <p:sp>
        <p:nvSpPr>
          <p:cNvPr id="318" name="Google Shape;318;p19"/>
          <p:cNvSpPr txBox="1">
            <a:spLocks noGrp="1"/>
          </p:cNvSpPr>
          <p:nvPr>
            <p:ph type="title"/>
          </p:nvPr>
        </p:nvSpPr>
        <p:spPr>
          <a:xfrm>
            <a:off x="539999" y="720000"/>
            <a:ext cx="8110619" cy="28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lvl="0" algn="ctr"/>
            <a:r>
              <a:rPr lang="ru-RU" dirty="0"/>
              <a:t>Визуализация данных в </a:t>
            </a:r>
            <a:r>
              <a:rPr lang="en-US" dirty="0"/>
              <a:t>Power BI</a:t>
            </a:r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5F09F42-EAD3-4F7A-BE16-D04A226B75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2996" y="1567254"/>
            <a:ext cx="5118008" cy="555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1944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19"/>
          <p:cNvSpPr txBox="1">
            <a:spLocks noGrp="1"/>
          </p:cNvSpPr>
          <p:nvPr>
            <p:ph type="subTitle" idx="1"/>
          </p:nvPr>
        </p:nvSpPr>
        <p:spPr>
          <a:xfrm>
            <a:off x="540000" y="1138066"/>
            <a:ext cx="8064000" cy="3361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just">
              <a:lnSpc>
                <a:spcPct val="115000"/>
              </a:lnSpc>
              <a:buClr>
                <a:schemeClr val="dk1"/>
              </a:buClr>
              <a:buSzPts val="1100"/>
            </a:pPr>
            <a:endParaRPr lang="ru-RU" dirty="0"/>
          </a:p>
          <a:p>
            <a:pPr algn="just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ru-RU" dirty="0"/>
              <a:t>Включает в себя не только стандартные карточки, но и Карточку "</a:t>
            </a:r>
            <a:r>
              <a:rPr lang="ru-RU" dirty="0" err="1"/>
              <a:t>Card</a:t>
            </a:r>
            <a:r>
              <a:rPr lang="ru-RU" dirty="0"/>
              <a:t> </a:t>
            </a:r>
            <a:r>
              <a:rPr lang="ru-RU" dirty="0" err="1"/>
              <a:t>with</a:t>
            </a:r>
            <a:r>
              <a:rPr lang="ru-RU" dirty="0"/>
              <a:t> </a:t>
            </a:r>
            <a:r>
              <a:rPr lang="ru-RU" dirty="0" err="1"/>
              <a:t>States</a:t>
            </a:r>
            <a:r>
              <a:rPr lang="ru-RU" dirty="0"/>
              <a:t>" от OKVIZ, которая была дополнительно загружена. Эта карточка объединяет функции карты, тренда и отклонений, что позволяет более наглядно представлять данные.</a:t>
            </a:r>
          </a:p>
        </p:txBody>
      </p:sp>
      <p:sp>
        <p:nvSpPr>
          <p:cNvPr id="318" name="Google Shape;318;p19"/>
          <p:cNvSpPr txBox="1">
            <a:spLocks noGrp="1"/>
          </p:cNvSpPr>
          <p:nvPr>
            <p:ph type="title"/>
          </p:nvPr>
        </p:nvSpPr>
        <p:spPr>
          <a:xfrm>
            <a:off x="539999" y="720000"/>
            <a:ext cx="8110619" cy="28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lvl="0" algn="ctr"/>
            <a:r>
              <a:rPr lang="ru-RU" dirty="0"/>
              <a:t>Первый уровень</a:t>
            </a:r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9E26BDF8-485C-41BB-BB89-87EC87AF11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0281" y="2473073"/>
            <a:ext cx="3871913" cy="983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284071"/>
      </p:ext>
    </p:extLst>
  </p:cSld>
  <p:clrMapOvr>
    <a:masterClrMapping/>
  </p:clrMapOvr>
</p:sld>
</file>

<file path=ppt/theme/theme1.xml><?xml version="1.0" encoding="utf-8"?>
<a:theme xmlns:a="http://schemas.openxmlformats.org/drawingml/2006/main" name="Макет шаблона GB">
  <a:themeElements>
    <a:clrScheme name="Simple Light">
      <a:dk1>
        <a:srgbClr val="000000"/>
      </a:dk1>
      <a:lt1>
        <a:srgbClr val="FFFFFF"/>
      </a:lt1>
      <a:dk2>
        <a:srgbClr val="8F93A3"/>
      </a:dk2>
      <a:lt2>
        <a:srgbClr val="D4D4DD"/>
      </a:lt2>
      <a:accent1>
        <a:srgbClr val="8D46F6"/>
      </a:accent1>
      <a:accent2>
        <a:srgbClr val="71E76E"/>
      </a:accent2>
      <a:accent3>
        <a:srgbClr val="FCB8FF"/>
      </a:accent3>
      <a:accent4>
        <a:srgbClr val="FD7B55"/>
      </a:accent4>
      <a:accent5>
        <a:srgbClr val="FBEB3B"/>
      </a:accent5>
      <a:accent6>
        <a:srgbClr val="F1EFE4"/>
      </a:accent6>
      <a:hlink>
        <a:srgbClr val="8D46F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4435</TotalTime>
  <Words>946</Words>
  <Application>Microsoft Office PowerPoint</Application>
  <PresentationFormat>Экран (16:9)</PresentationFormat>
  <Paragraphs>116</Paragraphs>
  <Slides>15</Slides>
  <Notes>15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19" baseType="lpstr">
      <vt:lpstr>IBM Plex Sans SemiBold</vt:lpstr>
      <vt:lpstr>Arial</vt:lpstr>
      <vt:lpstr>IBM Plex Sans</vt:lpstr>
      <vt:lpstr>Макет шаблона GB</vt:lpstr>
      <vt:lpstr>Создание аналитического дашборда по контекстной рекламе для медицинского центра в Power BI</vt:lpstr>
      <vt:lpstr>Филатова Юлия Валерьевна</vt:lpstr>
      <vt:lpstr>Поставленная задача </vt:lpstr>
      <vt:lpstr>Сбор и обработка данных по контекстной рекламе</vt:lpstr>
      <vt:lpstr>Создание дополнительных таблиц и словарей</vt:lpstr>
      <vt:lpstr>Установка связей между таблицами</vt:lpstr>
      <vt:lpstr>Создание собственных мер</vt:lpstr>
      <vt:lpstr>Визуализация данных в Power BI</vt:lpstr>
      <vt:lpstr>Первый уровень</vt:lpstr>
      <vt:lpstr>Второй уровень</vt:lpstr>
      <vt:lpstr>Третий уровень</vt:lpstr>
      <vt:lpstr>Визуализация данных на одном листе</vt:lpstr>
      <vt:lpstr>Достигнутые цели</vt:lpstr>
      <vt:lpstr>Идеи на будущее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В качестве основного шрифта используется IBM Plex Sans.  Шрифт используется в начертаниях: обычный, жирный.  Обычное начертание используем для основного текста. Жирное начертание для заголовков и подзаголовков.  Межстрочный интервал основного текста — 1,15, заголовков — 1.</dc:title>
  <dc:creator>Юлия Филатова</dc:creator>
  <cp:lastModifiedBy>Пользователь</cp:lastModifiedBy>
  <cp:revision>201</cp:revision>
  <cp:lastPrinted>2023-11-20T09:55:37Z</cp:lastPrinted>
  <dcterms:modified xsi:type="dcterms:W3CDTF">2024-02-24T20:40:33Z</dcterms:modified>
</cp:coreProperties>
</file>